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660" r:id="rId6"/>
    <p:sldMasterId id="2147483677" r:id="rId7"/>
    <p:sldMasterId id="2147483689" r:id="rId8"/>
  </p:sldMasterIdLst>
  <p:notesMasterIdLst>
    <p:notesMasterId r:id="rId27"/>
  </p:notesMasterIdLst>
  <p:sldIdLst>
    <p:sldId id="270" r:id="rId9"/>
    <p:sldId id="749" r:id="rId10"/>
    <p:sldId id="740" r:id="rId11"/>
    <p:sldId id="435" r:id="rId12"/>
    <p:sldId id="746" r:id="rId13"/>
    <p:sldId id="743" r:id="rId14"/>
    <p:sldId id="736" r:id="rId15"/>
    <p:sldId id="741" r:id="rId16"/>
    <p:sldId id="261" r:id="rId17"/>
    <p:sldId id="744" r:id="rId18"/>
    <p:sldId id="272" r:id="rId19"/>
    <p:sldId id="481" r:id="rId20"/>
    <p:sldId id="750" r:id="rId21"/>
    <p:sldId id="747" r:id="rId22"/>
    <p:sldId id="748" r:id="rId23"/>
    <p:sldId id="732" r:id="rId24"/>
    <p:sldId id="739" r:id="rId25"/>
    <p:sldId id="710" r:id="rId26"/>
  </p:sldIdLst>
  <p:sldSz cx="12192000" cy="6858000"/>
  <p:notesSz cx="7077075" cy="9363075"/>
  <p:embeddedFontLst>
    <p:embeddedFont>
      <p:font typeface="Arial Black" panose="020B0A04020102020204" pitchFamily="34" charset="0"/>
      <p:bold r:id="rId28"/>
    </p:embeddedFont>
    <p:embeddedFont>
      <p:font typeface="Bahnschrift" panose="020B0502040204020203" pitchFamily="34" charset="0"/>
      <p:regular r:id="rId29"/>
      <p:bold r:id="rId30"/>
    </p:embeddedFont>
    <p:embeddedFont>
      <p:font typeface="Bahnschrift Light" panose="020B0502040204020203" pitchFamily="34" charset="0"/>
      <p:regular r:id="rId31"/>
    </p:embeddedFont>
    <p:embeddedFont>
      <p:font typeface="Bahnschrift SemiBold" panose="020B0502040204020203" pitchFamily="34" charset="0"/>
      <p:bold r:id="rId32"/>
    </p:embeddedFont>
    <p:embeddedFont>
      <p:font typeface="Bahnschrift SemiBold SemiConden" panose="020B0502040204020203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  <p:embeddedFont>
      <p:font typeface="Palatino Linotype" panose="020405020505050303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e Paré Farrell" initials="LPF" lastIdx="8" clrIdx="0">
    <p:extLst>
      <p:ext uri="{19B8F6BF-5375-455C-9EA6-DF929625EA0E}">
        <p15:presenceInfo xmlns:p15="http://schemas.microsoft.com/office/powerpoint/2012/main" userId="Luke Paré Farr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FFFFFF"/>
    <a:srgbClr val="548235"/>
    <a:srgbClr val="0070C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Master" Target="slideMasters/slideMaster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311" cy="469832"/>
          </a:xfrm>
          <a:prstGeom prst="rect">
            <a:avLst/>
          </a:prstGeom>
        </p:spPr>
        <p:txBody>
          <a:bodyPr vert="horz" lIns="68498" tIns="34249" rIns="68498" bIns="34249" rtlCol="0"/>
          <a:lstStyle>
            <a:lvl1pPr algn="l">
              <a:defRPr sz="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320" y="0"/>
            <a:ext cx="3067311" cy="469832"/>
          </a:xfrm>
          <a:prstGeom prst="rect">
            <a:avLst/>
          </a:prstGeom>
        </p:spPr>
        <p:txBody>
          <a:bodyPr vert="horz" lIns="68498" tIns="34249" rIns="68498" bIns="34249" rtlCol="0"/>
          <a:lstStyle>
            <a:lvl1pPr algn="r">
              <a:defRPr sz="900"/>
            </a:lvl1pPr>
          </a:lstStyle>
          <a:p>
            <a:fld id="{3920C9B4-0A21-4E7D-A3C1-161D22384A83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8498" tIns="34249" rIns="68498" bIns="342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286" y="4506400"/>
            <a:ext cx="5660504" cy="3686291"/>
          </a:xfrm>
          <a:prstGeom prst="rect">
            <a:avLst/>
          </a:prstGeom>
        </p:spPr>
        <p:txBody>
          <a:bodyPr vert="horz" lIns="68498" tIns="34249" rIns="68498" bIns="342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43"/>
            <a:ext cx="3067311" cy="469832"/>
          </a:xfrm>
          <a:prstGeom prst="rect">
            <a:avLst/>
          </a:prstGeom>
        </p:spPr>
        <p:txBody>
          <a:bodyPr vert="horz" lIns="68498" tIns="34249" rIns="68498" bIns="34249" rtlCol="0" anchor="b"/>
          <a:lstStyle>
            <a:lvl1pPr algn="l"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320" y="8893243"/>
            <a:ext cx="3067311" cy="469832"/>
          </a:xfrm>
          <a:prstGeom prst="rect">
            <a:avLst/>
          </a:prstGeom>
        </p:spPr>
        <p:txBody>
          <a:bodyPr vert="horz" lIns="68498" tIns="34249" rIns="68498" bIns="34249" rtlCol="0" anchor="b"/>
          <a:lstStyle>
            <a:lvl1pPr algn="r">
              <a:defRPr sz="900"/>
            </a:lvl1pPr>
          </a:lstStyle>
          <a:p>
            <a:fld id="{77B1E9D8-CD68-4C10-9CB4-26917346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94927-2F77-49DA-90F3-09546E7D3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65CDF-4A1A-4A22-92F8-061642BB3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AAB1C-B87E-4288-B552-4A0A93CC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5F9AF-F4E1-4AFC-8BBC-FA140735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33083-B564-4A81-B4BF-D4FA720F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BBB2-DDC6-46E1-A0A7-D2F81184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19D0C-CEDA-4DB9-8000-F5B3F750B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40B90-F590-47FB-B5CB-C2A0AFBC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F0D98-0832-4DBC-8860-C542EC37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D59C1-C887-424D-B5B6-296A9FFA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3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515C4-BD3C-43AD-83DF-6A0A63723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4EA6D-0F7C-47A6-84EF-F8A0138E1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DC51-F842-4B70-9F1A-C68D8E88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3FECC-4E1B-4C7A-95E5-26FB145F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3DE94-1EA2-491A-A368-C840468F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5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21469"/>
            <a:ext cx="10477500" cy="32146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57869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21469"/>
            <a:ext cx="10477500" cy="32146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7929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21469"/>
            <a:ext cx="10477500" cy="32146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3" name="Image"/>
          <p:cNvSpPr>
            <a:spLocks noGrp="1"/>
          </p:cNvSpPr>
          <p:nvPr>
            <p:ph type="pic" sz="half" idx="14"/>
          </p:nvPr>
        </p:nvSpPr>
        <p:spPr>
          <a:xfrm>
            <a:off x="6667500" y="1080492"/>
            <a:ext cx="5143500" cy="54828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381000" y="1080492"/>
            <a:ext cx="5905500" cy="50899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928812"/>
            <a:ext cx="5905500" cy="42951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1969"/>
            </a:lvl1pPr>
            <a:lvl2pPr>
              <a:buClr>
                <a:schemeClr val="accent1"/>
              </a:buClr>
              <a:buChar char="▸"/>
              <a:defRPr sz="1969"/>
            </a:lvl2pPr>
            <a:lvl3pPr>
              <a:buClr>
                <a:schemeClr val="accent1"/>
              </a:buClr>
              <a:buChar char="▸"/>
              <a:defRPr sz="1969"/>
            </a:lvl3pPr>
            <a:lvl4pPr>
              <a:buClr>
                <a:schemeClr val="accent1"/>
              </a:buClr>
              <a:buChar char="▸"/>
              <a:defRPr sz="1969"/>
            </a:lvl4pPr>
            <a:lvl5pPr>
              <a:buClr>
                <a:schemeClr val="accent1"/>
              </a:buClr>
              <a:buChar char="▸"/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54709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sz="half" idx="13"/>
          </p:nvPr>
        </p:nvSpPr>
        <p:spPr>
          <a:xfrm>
            <a:off x="6096707" y="0"/>
            <a:ext cx="6096001" cy="34200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sz="half" idx="14"/>
          </p:nvPr>
        </p:nvSpPr>
        <p:spPr>
          <a:xfrm>
            <a:off x="6096000" y="3446860"/>
            <a:ext cx="6096000" cy="34200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06425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60082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12096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28310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0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3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5BBD-B849-4565-9051-4A1F9F0A0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7" y="1202669"/>
            <a:ext cx="11477106" cy="9242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60B52-6E2F-48A2-93D2-42A825C7C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40138-0417-4973-9B51-334DA7F6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0464-775E-48AA-B597-33B3263E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9A6E7-6496-4024-A190-1E7320C7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44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1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72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43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2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74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95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61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98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43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1798008"/>
      </p:ext>
    </p:extLst>
  </p:cSld>
  <p:clrMapOvr>
    <a:masterClrMapping/>
  </p:clrMapOvr>
  <p:transition spd="med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2A25-49BB-4CB8-8891-C15EA635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B493D-1305-459C-A12D-DB43A8A01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E4373-A03B-403D-A031-66CC5E7F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7C46B-BD6F-48CB-BB79-A76687D7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06B53-FFCB-4076-BF4A-2368D9DC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40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0668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722438"/>
            <a:ext cx="10972800" cy="4525963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5302251" y="1588"/>
            <a:ext cx="1574800" cy="176212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 Black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015923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030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EF95-3AFB-48DB-AD7E-6B0B6261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54EBA-DEDE-4B67-A3C1-A5598A2FC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73286-BBDE-4D1F-9DCC-911A96633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53BC1-6686-456E-AE4C-8938ADC4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8EBD0-7E3D-4DB5-8B0B-1C4C8362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C114A-1BC8-4904-B31D-94B06E10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4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BD43-A476-4EF7-8A0F-E7357B07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70BA1-B073-439F-B727-6BA1033FE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39B67-EF9D-4D6E-A052-E5EE48784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E3008-358E-40EF-A93B-AD6D6934B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21C87-340F-4366-89C0-38B38C672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8A60F-28F0-44C6-9DCC-FE01AF92E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23372-5A68-42A9-A493-431A2FFE6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48882-9D25-4CAC-B05C-BC6FB68C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1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9DE89-601B-4F78-AC4C-B3BF8D4C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E3BCF-E3BB-43BF-B246-50C0F75C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AC5A9-36BA-4815-ACAE-03644FB8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266B9-0CDF-48AE-9798-F904EB3A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2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5446FF-0051-4ABC-AEE6-F2CE74A0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5C163-59AD-4078-AD6E-EE556D1F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571CF-ADEB-43E6-8677-61BEDF4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8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8C9A-DD9D-472D-8C0B-7140A47D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2484F-6A8E-40A6-8B71-6A847BA4A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97CD8-962A-430C-96CA-8E22FA394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E62F1-75E0-4C4D-8980-E1F0791A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77E48-703F-4163-838B-6BC0AF3F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F4587-14E8-484A-B41D-C79EA088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5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9E03F-01B9-4835-801F-02A69770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5D82E-ACB8-4EB7-A36D-730497B0E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65488-8032-4A34-A90B-324877534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FA9A3-E05D-4B89-8450-228DFDABE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64278-4506-43E7-A1BD-48C0C3B9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E4641-1CF2-4126-A486-1D7995EC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0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75A91E-A670-4167-A917-182D5C7A3288}"/>
              </a:ext>
            </a:extLst>
          </p:cNvPr>
          <p:cNvSpPr/>
          <p:nvPr userDrawn="1"/>
        </p:nvSpPr>
        <p:spPr>
          <a:xfrm>
            <a:off x="0" y="0"/>
            <a:ext cx="12191999" cy="886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7EA16-5011-4F67-9A4A-EBCD9F18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7" y="979560"/>
            <a:ext cx="11477106" cy="1147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D3BDB-F2B7-4531-BE49-EB373A512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447" y="2126907"/>
            <a:ext cx="11477106" cy="4050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42BF1-02F0-4980-9CA7-2CCF1E281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F4FBB-5BEB-4E95-8547-7E7141B92231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3108D-5A0F-4EF2-A093-A7884BC5A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F80A7-A448-4188-9C7A-252A9B1FB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0055B-7062-4D3F-BC70-E698E57F1F0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92886B-78BF-48F6-A9F3-DFBE5D644CB0}"/>
              </a:ext>
            </a:extLst>
          </p:cNvPr>
          <p:cNvSpPr/>
          <p:nvPr userDrawn="1"/>
        </p:nvSpPr>
        <p:spPr>
          <a:xfrm>
            <a:off x="4082" y="886691"/>
            <a:ext cx="12181113" cy="9286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2000">
                <a:schemeClr val="bg1"/>
              </a:gs>
              <a:gs pos="63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AB9991-5B2D-41B8-B950-352D345A4D4D}"/>
              </a:ext>
            </a:extLst>
          </p:cNvPr>
          <p:cNvSpPr txBox="1"/>
          <p:nvPr userDrawn="1"/>
        </p:nvSpPr>
        <p:spPr>
          <a:xfrm>
            <a:off x="1149079" y="345186"/>
            <a:ext cx="75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hnschrift Light" panose="020B0502040204020203" pitchFamily="34" charset="0"/>
              </a:rPr>
              <a:t>75</a:t>
            </a:r>
            <a:r>
              <a:rPr lang="en-US" sz="3200" baseline="0" dirty="0">
                <a:solidFill>
                  <a:schemeClr val="bg1"/>
                </a:solidFill>
                <a:latin typeface="Bahnschrift Light" panose="020B0502040204020203" pitchFamily="34" charset="0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Bahnschrift Light" panose="020B0502040204020203" pitchFamily="34" charset="0"/>
              </a:rPr>
              <a:t> INNOVATION COMMAND</a:t>
            </a:r>
          </a:p>
        </p:txBody>
      </p:sp>
      <p:pic>
        <p:nvPicPr>
          <p:cNvPr id="12" name="Picture 2" descr="https://d1k5w7mbrh6vq5.cloudfront.net/images/cache/aa/cf/28/aacf280aa17c6ffa14aa0017d5759c95.png?584e10f8a">
            <a:extLst>
              <a:ext uri="{FF2B5EF4-FFF2-40B4-BE49-F238E27FC236}">
                <a16:creationId xmlns:a16="http://schemas.microsoft.com/office/drawing/2014/main" id="{CA1F55D4-F2E1-4502-8201-2A03A6793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5" y="7264"/>
            <a:ext cx="901165" cy="98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ngela.f.sutton\AppData\Local\Microsoft\Windows\Temporary Internet Files\Content.Outlook\MUZLF0Q1\armyreserve_seal_ (2).gif">
            <a:extLst>
              <a:ext uri="{FF2B5EF4-FFF2-40B4-BE49-F238E27FC236}">
                <a16:creationId xmlns:a16="http://schemas.microsoft.com/office/drawing/2014/main" id="{0DF03B6B-B08B-45A2-953F-AF39301229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924877" y="39763"/>
            <a:ext cx="909676" cy="90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Army Futures Command SSI.png">
            <a:extLst>
              <a:ext uri="{FF2B5EF4-FFF2-40B4-BE49-F238E27FC236}">
                <a16:creationId xmlns:a16="http://schemas.microsoft.com/office/drawing/2014/main" id="{F9FCB922-81CF-4E78-8489-B9DC749048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39" y="106579"/>
            <a:ext cx="622678" cy="809482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9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Bold SemiConden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381000" y="698316"/>
            <a:ext cx="11430000" cy="185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81000" y="1080492"/>
            <a:ext cx="11430000" cy="50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81000" y="1928812"/>
            <a:ext cx="11430000" cy="429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8956" y="303609"/>
            <a:ext cx="357469" cy="3155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687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795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1" r:id="rId4"/>
    <p:sldLayoutId id="2147483674" r:id="rId5"/>
    <p:sldLayoutId id="2147483675" r:id="rId6"/>
  </p:sldLayoutIdLst>
  <p:transition spd="med"/>
  <p:txStyles>
    <p:titleStyle>
      <a:lvl1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312528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625056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937584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250112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562640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1875168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2187696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2500224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2812752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160729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321457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482186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642915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803643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964372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125101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285829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39C01-0E43-4B66-86E0-35B3D61E62B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95474-9224-4105-A910-1F167E620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4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 userDrawn="1"/>
        </p:nvSpPr>
        <p:spPr>
          <a:xfrm flipV="1">
            <a:off x="1930400" y="685800"/>
            <a:ext cx="9144000" cy="45719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176000" y="6665692"/>
            <a:ext cx="914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D5C49-93AB-494B-BE0E-C4C5F699AF9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arallelogram 14"/>
          <p:cNvSpPr/>
          <p:nvPr userDrawn="1"/>
        </p:nvSpPr>
        <p:spPr>
          <a:xfrm>
            <a:off x="203200" y="6629400"/>
            <a:ext cx="11785600" cy="45720"/>
          </a:xfrm>
          <a:prstGeom prst="parallelogram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32777" y="6621780"/>
            <a:ext cx="1539311" cy="215444"/>
          </a:xfrm>
          <a:prstGeom prst="rect">
            <a:avLst/>
          </a:prstGeom>
          <a:solidFill>
            <a:srgbClr val="00B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rgbClr val="FFFFFF"/>
                </a:solidFill>
                <a:latin typeface="+mn-lt"/>
              </a:rPr>
              <a:t> UNCLASSIFIED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73416" y="15241"/>
            <a:ext cx="1856984" cy="808653"/>
            <a:chOff x="7768260" y="0"/>
            <a:chExt cx="1375740" cy="732790"/>
          </a:xfrm>
        </p:grpSpPr>
        <p:pic>
          <p:nvPicPr>
            <p:cNvPr id="19" name="Picture 18" descr="USARC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2480" y="0"/>
              <a:ext cx="731520" cy="731520"/>
            </a:xfrm>
            <a:prstGeom prst="rect">
              <a:avLst/>
            </a:prstGeom>
          </p:spPr>
        </p:pic>
        <p:pic>
          <p:nvPicPr>
            <p:cNvPr id="20" name="Picture 19" descr="Minute Man.gif"/>
            <p:cNvPicPr>
              <a:picLocks noChangeAspect="1"/>
            </p:cNvPicPr>
            <p:nvPr userDrawn="1"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8260" y="1270"/>
              <a:ext cx="731520" cy="73152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 userDrawn="1"/>
        </p:nvSpPr>
        <p:spPr>
          <a:xfrm>
            <a:off x="4368801" y="6634943"/>
            <a:ext cx="2356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Innovation-Technology-Partnership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464801" y="6659570"/>
            <a:ext cx="7857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Rich Staats</a:t>
            </a:r>
            <a:endParaRPr lang="en-US" sz="12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BF127-2FC3-47BF-9510-6B14F12F593B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2" y="15241"/>
            <a:ext cx="1212849" cy="86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5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ransition spd="med"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A5A901-35AA-491E-9F6E-0B5BAEB10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214"/>
            <a:ext cx="10123654" cy="5868785"/>
          </a:xfrm>
          <a:prstGeom prst="rect">
            <a:avLst/>
          </a:prstGeom>
        </p:spPr>
      </p:pic>
      <p:pic>
        <p:nvPicPr>
          <p:cNvPr id="6154" name="Picture 10" descr="Related image">
            <a:extLst>
              <a:ext uri="{FF2B5EF4-FFF2-40B4-BE49-F238E27FC236}">
                <a16:creationId xmlns:a16="http://schemas.microsoft.com/office/drawing/2014/main" id="{8FE24995-9EA1-42F9-9FEE-2AAF38D6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54" y="215483"/>
            <a:ext cx="4540725" cy="45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354957-C75D-4610-B5CC-D38930ADBA97}"/>
              </a:ext>
            </a:extLst>
          </p:cNvPr>
          <p:cNvSpPr/>
          <p:nvPr/>
        </p:nvSpPr>
        <p:spPr>
          <a:xfrm>
            <a:off x="10887" y="989214"/>
            <a:ext cx="12181113" cy="5868785"/>
          </a:xfrm>
          <a:prstGeom prst="rect">
            <a:avLst/>
          </a:prstGeom>
          <a:gradFill flip="none" rotWithShape="1">
            <a:gsLst>
              <a:gs pos="0">
                <a:srgbClr val="8E0000">
                  <a:alpha val="65000"/>
                </a:srgbClr>
              </a:gs>
              <a:gs pos="42000">
                <a:schemeClr val="bg1"/>
              </a:gs>
              <a:gs pos="63000">
                <a:schemeClr val="bg1"/>
              </a:gs>
              <a:gs pos="100000">
                <a:schemeClr val="accent1">
                  <a:lumMod val="75000"/>
                  <a:alpha val="65000"/>
                </a:schemeClr>
              </a:gs>
            </a:gsLst>
            <a:lin ang="18900000" scaled="1"/>
            <a:tileRect/>
          </a:gra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852C7-D868-44A0-8494-A4DCD3E24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9196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75TH INNOVATION COMMAND</a:t>
            </a:r>
          </a:p>
        </p:txBody>
      </p:sp>
    </p:spTree>
    <p:extLst>
      <p:ext uri="{BB962C8B-B14F-4D97-AF65-F5344CB8AC3E}">
        <p14:creationId xmlns:p14="http://schemas.microsoft.com/office/powerpoint/2010/main" val="224174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Word on Innovation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01917" y="1805848"/>
                <a:ext cx="8229600" cy="838200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dirty="0"/>
                  <a:t>Innovation = Creativity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  <a:ea typeface="Cambria Math"/>
                      </a:rPr>
                      <m:t>∩</m:t>
                    </m:r>
                  </m:oMath>
                </a14:m>
                <a:r>
                  <a:rPr lang="en-US" sz="4000" dirty="0"/>
                  <a:t> </a:t>
                </a:r>
                <a:r>
                  <a:rPr lang="en-US" dirty="0"/>
                  <a:t>Productivity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01917" y="1805848"/>
                <a:ext cx="8229600" cy="83820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02" y="2438400"/>
            <a:ext cx="6656498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4800" y="5170714"/>
            <a:ext cx="152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Creativity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0" y="5188857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Productivity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17" y="3741058"/>
            <a:ext cx="923275" cy="88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106" y="1300829"/>
            <a:ext cx="1161565" cy="9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33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6B21-662D-4377-9B35-A27C82B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086" y="1216783"/>
            <a:ext cx="4270720" cy="924238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700" dirty="0"/>
              <a:t>GEOGRAPHICALLY DISTRIBUTED </a:t>
            </a:r>
            <a:br>
              <a:rPr lang="en-US" sz="2700" dirty="0"/>
            </a:br>
            <a:r>
              <a:rPr lang="en-US" sz="2700" u="sng" dirty="0"/>
              <a:t>“TECH SCOUT” TEAMS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5E676-BFBF-4553-9141-6E1BEEC51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29"/>
          <a:stretch/>
        </p:blipFill>
        <p:spPr>
          <a:xfrm>
            <a:off x="526811" y="2276357"/>
            <a:ext cx="4641376" cy="2709688"/>
          </a:xfrm>
          <a:prstGeom prst="rect">
            <a:avLst/>
          </a:prstGeom>
        </p:spPr>
      </p:pic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A750A82D-76AB-451A-AFB5-83EB0013D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11" y="4986046"/>
            <a:ext cx="4712574" cy="16818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3 Groups/15 Squadrons/23 Cities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Squadrons - self steering, rank/branch agnostic; cross functional talent magnets; an agile, distributed network that adds capability and capacity and expands the network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Groups understand and articulate SA/CSA priorities and technology and innovation gaps; maintain situation awareness and common operating picture with AFC</a:t>
            </a:r>
          </a:p>
          <a:p>
            <a:pPr lvl="1"/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5766E-90A6-44BF-B58D-30775210F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771" y="2302714"/>
            <a:ext cx="3754935" cy="2681694"/>
          </a:xfrm>
          <a:prstGeom prst="rect">
            <a:avLst/>
          </a:prstGeom>
        </p:spPr>
      </p:pic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5D3C40D5-720C-4F07-B417-0240C3B8B652}"/>
              </a:ext>
            </a:extLst>
          </p:cNvPr>
          <p:cNvSpPr txBox="1">
            <a:spLocks/>
          </p:cNvSpPr>
          <p:nvPr/>
        </p:nvSpPr>
        <p:spPr>
          <a:xfrm>
            <a:off x="6795434" y="4986045"/>
            <a:ext cx="4712574" cy="1681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Flexible focus areas - talent and threat dependent – informed by SA/CSA priorities – adjusts as needed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The integration point for coordination with and subject matter expertise to the AFC cross functional teams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A collaborative effort with the AFC “Army Applications Lab”; likely co-located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Agile fusion cell to consolidate the crowdsourced solutions and what we are seeing – and feed to the Army</a:t>
            </a:r>
          </a:p>
          <a:p>
            <a:pPr lvl="1"/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3920F052-FDA2-42C9-9105-C11F73275AF0}"/>
              </a:ext>
            </a:extLst>
          </p:cNvPr>
          <p:cNvSpPr/>
          <p:nvPr/>
        </p:nvSpPr>
        <p:spPr>
          <a:xfrm>
            <a:off x="5410183" y="3218871"/>
            <a:ext cx="1428750" cy="742950"/>
          </a:xfrm>
          <a:prstGeom prst="leftRightArrow">
            <a:avLst/>
          </a:prstGeom>
          <a:gradFill>
            <a:gsLst>
              <a:gs pos="0">
                <a:srgbClr val="8E0000"/>
              </a:gs>
              <a:gs pos="45000">
                <a:schemeClr val="bg1"/>
              </a:gs>
              <a:gs pos="53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192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F96B21-662D-4377-9B35-A27C82BCB8C9}"/>
              </a:ext>
            </a:extLst>
          </p:cNvPr>
          <p:cNvSpPr txBox="1">
            <a:spLocks/>
          </p:cNvSpPr>
          <p:nvPr/>
        </p:nvSpPr>
        <p:spPr>
          <a:xfrm>
            <a:off x="6409853" y="1216783"/>
            <a:ext cx="5323437" cy="12409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/>
              <a:t>FUNCTIONALLY</a:t>
            </a:r>
          </a:p>
          <a:p>
            <a:pPr algn="ctr"/>
            <a:r>
              <a:rPr lang="en-US" sz="2700" dirty="0"/>
              <a:t>ORGANIZED</a:t>
            </a:r>
          </a:p>
          <a:p>
            <a:pPr algn="ctr"/>
            <a:r>
              <a:rPr lang="en-US" sz="2700" u="sng" dirty="0"/>
              <a:t>“INNOVATION PORTFOLIO” TEAMS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7922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76" y="1277524"/>
            <a:ext cx="7422988" cy="5131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C9784-A3C3-4699-BA37-BB6A8B4B7985}"/>
              </a:ext>
            </a:extLst>
          </p:cNvPr>
          <p:cNvSpPr txBox="1"/>
          <p:nvPr/>
        </p:nvSpPr>
        <p:spPr>
          <a:xfrm rot="19032799">
            <a:off x="-484711" y="3520181"/>
            <a:ext cx="636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FY 20 Priority Lines of Effort</a:t>
            </a:r>
          </a:p>
        </p:txBody>
      </p:sp>
    </p:spTree>
    <p:extLst>
      <p:ext uri="{BB962C8B-B14F-4D97-AF65-F5344CB8AC3E}">
        <p14:creationId xmlns:p14="http://schemas.microsoft.com/office/powerpoint/2010/main" val="3855715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DB52-453A-4BA2-868C-8C38EC15A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“Things we </a:t>
            </a:r>
            <a:r>
              <a:rPr lang="en-US"/>
              <a:t>are proud of …”</a:t>
            </a:r>
          </a:p>
        </p:txBody>
      </p:sp>
    </p:spTree>
    <p:extLst>
      <p:ext uri="{BB962C8B-B14F-4D97-AF65-F5344CB8AC3E}">
        <p14:creationId xmlns:p14="http://schemas.microsoft.com/office/powerpoint/2010/main" val="4199585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981075"/>
            <a:ext cx="11782425" cy="587692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B0AE003-2792-4F7E-8360-6E0F4893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696" y="0"/>
            <a:ext cx="1060450" cy="86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794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990600"/>
            <a:ext cx="11820524" cy="58674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26FC86A-3E7F-4C0E-99BC-FA0A23D1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696" y="0"/>
            <a:ext cx="1060450" cy="86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97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370" r="3204"/>
          <a:stretch/>
        </p:blipFill>
        <p:spPr>
          <a:xfrm>
            <a:off x="0" y="-21266"/>
            <a:ext cx="12206177" cy="6879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5146" y="1150589"/>
            <a:ext cx="5138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 SemiBold" panose="020B0502040204020203" pitchFamily="34" charset="0"/>
              </a:rPr>
              <a:t>Never doubt that a small group of thoughtful, committed citizens can change the world. Indeed, it is the only thing that ever has. </a:t>
            </a:r>
          </a:p>
          <a:p>
            <a:endParaRPr lang="en-US" dirty="0">
              <a:latin typeface="Bahnschrift SemiBold" panose="020B0502040204020203" pitchFamily="34" charset="0"/>
            </a:endParaRPr>
          </a:p>
          <a:p>
            <a:r>
              <a:rPr lang="en-US" sz="1600" dirty="0">
                <a:latin typeface="Bahnschrift SemiBold" panose="020B0502040204020203" pitchFamily="34" charset="0"/>
              </a:rPr>
              <a:t>“Earth at Omega” by Donald Keys, quoting the cultural anthropologist, Margaret Mead.</a:t>
            </a:r>
          </a:p>
          <a:p>
            <a:endParaRPr lang="en-US" sz="1600" dirty="0">
              <a:latin typeface="Bahnschrift SemiBold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C852C7-D868-44A0-8494-A4DCD3E24DF2}"/>
              </a:ext>
            </a:extLst>
          </p:cNvPr>
          <p:cNvSpPr txBox="1">
            <a:spLocks/>
          </p:cNvSpPr>
          <p:nvPr/>
        </p:nvSpPr>
        <p:spPr>
          <a:xfrm>
            <a:off x="5629047" y="4820184"/>
            <a:ext cx="6230256" cy="597134"/>
          </a:xfrm>
          <a:prstGeom prst="rect">
            <a:avLst/>
          </a:prstGeom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4400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3"/>
            <a:ext cx="5282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70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813" y="3253411"/>
            <a:ext cx="11477106" cy="924238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58810453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olution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Solution </a:t>
            </a:r>
          </a:p>
        </p:txBody>
      </p:sp>
      <p:sp>
        <p:nvSpPr>
          <p:cNvPr id="206" name="Reserve soldiers are in every sector and indus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52400" dist="45585" dir="5400000" rotWithShape="0">
              <a:srgbClr val="000000">
                <a:alpha val="48682"/>
              </a:srgbClr>
            </a:outerShdw>
          </a:effectLst>
        </p:spPr>
        <p:txBody>
          <a:bodyPr>
            <a:normAutofit fontScale="90000"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dirty="0">
                <a:latin typeface="Bahnschrift SemiBold SemiConden" panose="020B0604020202020204" charset="0"/>
              </a:rPr>
              <a:t>Reserve soldiers are in every sector and industry</a:t>
            </a:r>
          </a:p>
        </p:txBody>
      </p:sp>
      <p:sp>
        <p:nvSpPr>
          <p:cNvPr id="207" name="Think tanks…"/>
          <p:cNvSpPr txBox="1">
            <a:spLocks noGrp="1"/>
          </p:cNvSpPr>
          <p:nvPr>
            <p:ph type="body" idx="1"/>
          </p:nvPr>
        </p:nvSpPr>
        <p:spPr>
          <a:xfrm>
            <a:off x="1809750" y="2358305"/>
            <a:ext cx="3109259" cy="4295180"/>
          </a:xfrm>
          <a:prstGeom prst="rect">
            <a:avLst/>
          </a:prstGeom>
          <a:effectLst>
            <a:outerShdw blurRad="266700" dist="45585" dir="5400000" rotWithShape="0">
              <a:srgbClr val="000000">
                <a:alpha val="48682"/>
              </a:srgbClr>
            </a:outerShdw>
          </a:effectLst>
        </p:spPr>
        <p:txBody>
          <a:bodyPr>
            <a:normAutofit/>
          </a:bodyPr>
          <a:lstStyle/>
          <a:p>
            <a:pPr>
              <a:buFont typeface="Bahnschrift SemiBold SemiConden" panose="020B0604020202020204" charset="0"/>
              <a:buChar char="∞"/>
            </a:pPr>
            <a:r>
              <a:rPr sz="2400" dirty="0">
                <a:latin typeface="Bahnschrift SemiBold SemiConden" panose="020B0604020202020204" charset="0"/>
              </a:rPr>
              <a:t>Think tanks</a:t>
            </a:r>
          </a:p>
          <a:p>
            <a:pPr>
              <a:buFont typeface="Bahnschrift SemiBold SemiConden" panose="020B0604020202020204" charset="0"/>
              <a:buChar char="∞"/>
            </a:pPr>
            <a:r>
              <a:rPr sz="2400" dirty="0">
                <a:latin typeface="Bahnschrift SemiBold SemiConden" panose="020B0604020202020204" charset="0"/>
              </a:rPr>
              <a:t>Intelligence</a:t>
            </a:r>
          </a:p>
          <a:p>
            <a:pPr>
              <a:buFont typeface="Bahnschrift SemiBold SemiConden" panose="020B0604020202020204" charset="0"/>
              <a:buChar char="∞"/>
            </a:pPr>
            <a:r>
              <a:rPr sz="2400" dirty="0">
                <a:latin typeface="Bahnschrift SemiBold SemiConden" panose="020B0604020202020204" charset="0"/>
              </a:rPr>
              <a:t>Cyber / IT</a:t>
            </a:r>
          </a:p>
          <a:p>
            <a:pPr>
              <a:buFont typeface="Bahnschrift SemiBold SemiConden" panose="020B0604020202020204" charset="0"/>
              <a:buChar char="∞"/>
            </a:pPr>
            <a:r>
              <a:rPr lang="en-US" sz="2400" dirty="0">
                <a:latin typeface="Bahnschrift SemiBold SemiConden" panose="020B0604020202020204" charset="0"/>
              </a:rPr>
              <a:t>Venture Capital</a:t>
            </a:r>
            <a:endParaRPr sz="2400" dirty="0">
              <a:latin typeface="Bahnschrift SemiBold SemiConden" panose="020B0604020202020204" charset="0"/>
            </a:endParaRPr>
          </a:p>
          <a:p>
            <a:pPr>
              <a:buFont typeface="Bahnschrift SemiBold SemiConden" panose="020B0604020202020204" charset="0"/>
              <a:buChar char="∞"/>
            </a:pPr>
            <a:r>
              <a:rPr sz="2400" dirty="0">
                <a:latin typeface="Bahnschrift SemiBold SemiConden" panose="020B0604020202020204" charset="0"/>
              </a:rPr>
              <a:t>Energy</a:t>
            </a:r>
          </a:p>
          <a:p>
            <a:pPr>
              <a:buFont typeface="Bahnschrift SemiBold SemiConden" panose="020B0604020202020204" charset="0"/>
              <a:buChar char="∞"/>
            </a:pPr>
            <a:r>
              <a:rPr sz="2400" dirty="0">
                <a:latin typeface="Bahnschrift SemiBold SemiConden" panose="020B0604020202020204" charset="0"/>
              </a:rPr>
              <a:t>Entrepreneurs </a:t>
            </a:r>
          </a:p>
        </p:txBody>
      </p:sp>
      <p:sp>
        <p:nvSpPr>
          <p:cNvPr id="208" name="Automation / Robotics…"/>
          <p:cNvSpPr txBox="1"/>
          <p:nvPr/>
        </p:nvSpPr>
        <p:spPr>
          <a:xfrm>
            <a:off x="6425522" y="2392040"/>
            <a:ext cx="3687060" cy="4295180"/>
          </a:xfrm>
          <a:prstGeom prst="rect">
            <a:avLst/>
          </a:prstGeom>
          <a:ln w="12700">
            <a:miter lim="400000"/>
          </a:ln>
          <a:effectLst>
            <a:outerShdw blurRad="266700" dist="45585" dir="5400000" rotWithShape="0">
              <a:srgbClr val="000000">
                <a:alpha val="486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normAutofit/>
          </a:bodyPr>
          <a:lstStyle/>
          <a:p>
            <a:pPr marL="342900" indent="-342900" defTabSz="410751" hangingPunct="0">
              <a:spcBef>
                <a:spcPts val="1969"/>
              </a:spcBef>
              <a:buClr>
                <a:srgbClr val="34A5DA"/>
              </a:buClr>
              <a:buSzPct val="104999"/>
              <a:buFont typeface="Bahnschrift SemiBold SemiConden" panose="020B0604020202020204" charset="0"/>
              <a:buChar char="∞"/>
              <a:defRPr sz="3400"/>
            </a:pPr>
            <a:r>
              <a:rPr sz="2400" kern="0" dirty="0">
                <a:solidFill>
                  <a:srgbClr val="838787"/>
                </a:solidFill>
                <a:latin typeface="Bahnschrift SemiBold SemiConden" panose="020B0604020202020204" charset="0"/>
                <a:sym typeface="Avenir Next Medium"/>
              </a:rPr>
              <a:t>Automation / Robotics</a:t>
            </a:r>
          </a:p>
          <a:p>
            <a:pPr marL="342900" indent="-342900" defTabSz="410751" hangingPunct="0">
              <a:spcBef>
                <a:spcPts val="1969"/>
              </a:spcBef>
              <a:buClr>
                <a:srgbClr val="34A5DA"/>
              </a:buClr>
              <a:buSzPct val="104999"/>
              <a:buFont typeface="Bahnschrift SemiBold SemiConden" panose="020B0604020202020204" charset="0"/>
              <a:buChar char="∞"/>
              <a:defRPr sz="3400"/>
            </a:pPr>
            <a:r>
              <a:rPr sz="2400" kern="0" dirty="0">
                <a:solidFill>
                  <a:srgbClr val="838787"/>
                </a:solidFill>
                <a:latin typeface="Bahnschrift SemiBold SemiConden" panose="020B0604020202020204" charset="0"/>
                <a:sym typeface="Avenir Next Medium"/>
              </a:rPr>
              <a:t>Space</a:t>
            </a:r>
          </a:p>
          <a:p>
            <a:pPr marL="342900" indent="-342900" defTabSz="410751" hangingPunct="0">
              <a:spcBef>
                <a:spcPts val="1969"/>
              </a:spcBef>
              <a:buClr>
                <a:srgbClr val="34A5DA"/>
              </a:buClr>
              <a:buSzPct val="104999"/>
              <a:buFont typeface="Bahnschrift SemiBold SemiConden" panose="020B0604020202020204" charset="0"/>
              <a:buChar char="∞"/>
              <a:defRPr sz="3400"/>
            </a:pPr>
            <a:r>
              <a:rPr sz="2400" kern="0" dirty="0">
                <a:solidFill>
                  <a:srgbClr val="838787"/>
                </a:solidFill>
                <a:latin typeface="Bahnschrift SemiBold SemiConden" panose="020B0604020202020204" charset="0"/>
                <a:sym typeface="Avenir Next Medium"/>
              </a:rPr>
              <a:t>Medical / Synthetic Bio</a:t>
            </a:r>
          </a:p>
          <a:p>
            <a:pPr marL="342900" indent="-342900" defTabSz="410751" hangingPunct="0">
              <a:spcBef>
                <a:spcPts val="1969"/>
              </a:spcBef>
              <a:buClr>
                <a:srgbClr val="34A5DA"/>
              </a:buClr>
              <a:buSzPct val="104999"/>
              <a:buFont typeface="Bahnschrift SemiBold SemiConden" panose="020B0604020202020204" charset="0"/>
              <a:buChar char="∞"/>
              <a:defRPr sz="3400"/>
            </a:pPr>
            <a:r>
              <a:rPr sz="2400" kern="0" dirty="0">
                <a:solidFill>
                  <a:srgbClr val="838787"/>
                </a:solidFill>
                <a:latin typeface="Bahnschrift SemiBold SemiConden" panose="020B0604020202020204" charset="0"/>
                <a:sym typeface="Avenir Next Medium"/>
              </a:rPr>
              <a:t>Legal</a:t>
            </a:r>
          </a:p>
          <a:p>
            <a:pPr marL="342900" indent="-342900" defTabSz="410751" hangingPunct="0">
              <a:spcBef>
                <a:spcPts val="1969"/>
              </a:spcBef>
              <a:buClr>
                <a:srgbClr val="34A5DA"/>
              </a:buClr>
              <a:buSzPct val="104999"/>
              <a:buFont typeface="Bahnschrift SemiBold SemiConden" panose="020B0604020202020204" charset="0"/>
              <a:buChar char="∞"/>
              <a:defRPr sz="3400"/>
            </a:pPr>
            <a:r>
              <a:rPr sz="2400" kern="0" dirty="0">
                <a:solidFill>
                  <a:srgbClr val="838787"/>
                </a:solidFill>
                <a:latin typeface="Bahnschrift SemiBold SemiConden" panose="020B0604020202020204" charset="0"/>
                <a:sym typeface="Avenir Next Medium"/>
              </a:rPr>
              <a:t>Gaming AR / VR</a:t>
            </a:r>
          </a:p>
          <a:p>
            <a:pPr marL="342900" indent="-342900" defTabSz="410751" hangingPunct="0">
              <a:spcBef>
                <a:spcPts val="1969"/>
              </a:spcBef>
              <a:buClr>
                <a:srgbClr val="34A5DA"/>
              </a:buClr>
              <a:buSzPct val="104999"/>
              <a:buFont typeface="Bahnschrift SemiBold SemiConden" panose="020B0604020202020204" charset="0"/>
              <a:buChar char="∞"/>
              <a:defRPr sz="3400"/>
            </a:pPr>
            <a:r>
              <a:rPr sz="2400" kern="0" dirty="0">
                <a:solidFill>
                  <a:srgbClr val="838787"/>
                </a:solidFill>
                <a:latin typeface="Bahnschrift SemiBold SemiConden" panose="020B0604020202020204" charset="0"/>
                <a:sym typeface="Avenir Next Medium"/>
              </a:rPr>
              <a:t>Big Data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A223-8523-47C1-A215-AE903359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75IC Goals for </a:t>
            </a:r>
            <a:r>
              <a:rPr lang="en-US" sz="5400" dirty="0" err="1"/>
              <a:t>HoH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B6228-8C8A-4DCE-BA33-35951BBB0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Increase Understanding</a:t>
            </a:r>
          </a:p>
          <a:p>
            <a:endParaRPr lang="en-US" sz="3600" dirty="0"/>
          </a:p>
          <a:p>
            <a:r>
              <a:rPr lang="en-US" sz="3600" dirty="0"/>
              <a:t>Enable, Encourage, and Enhance Collaboration</a:t>
            </a:r>
          </a:p>
          <a:p>
            <a:endParaRPr lang="en-US" sz="3600" dirty="0"/>
          </a:p>
          <a:p>
            <a:r>
              <a:rPr lang="en-US" sz="3600" dirty="0"/>
              <a:t>Promote Multi-level Dialogue</a:t>
            </a:r>
          </a:p>
        </p:txBody>
      </p:sp>
    </p:spTree>
    <p:extLst>
      <p:ext uri="{BB962C8B-B14F-4D97-AF65-F5344CB8AC3E}">
        <p14:creationId xmlns:p14="http://schemas.microsoft.com/office/powerpoint/2010/main" val="75281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F47D-6569-49E0-B1E9-B1872BCB9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Key Words for the 75IC are “Bridging” &amp; “Synergy”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9EF38-A6D6-48BF-9C65-B8334B7A6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will we measure success?</a:t>
            </a:r>
          </a:p>
          <a:p>
            <a:endParaRPr lang="en-US" dirty="0"/>
          </a:p>
          <a:p>
            <a:pPr lvl="1"/>
            <a:r>
              <a:rPr lang="en-US" dirty="0">
                <a:sym typeface="Wingdings" panose="05000000000000000000" pitchFamily="2" charset="2"/>
              </a:rPr>
              <a:t>Answer  Capabilities in the Hands of the Soldiers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Who needs to be part of our Innovative Ecosystem Team?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Answer  Academia, whole of Government, </a:t>
            </a:r>
            <a:r>
              <a:rPr lang="en-US" b="1" i="1" dirty="0">
                <a:sym typeface="Wingdings" panose="05000000000000000000" pitchFamily="2" charset="2"/>
              </a:rPr>
              <a:t>big and small  </a:t>
            </a:r>
            <a:r>
              <a:rPr lang="en-US" dirty="0">
                <a:sym typeface="Wingdings" panose="05000000000000000000" pitchFamily="2" charset="2"/>
              </a:rPr>
              <a:t>Business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Small companies can be innovative, but the large companies bring scope and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18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6B21-662D-4377-9B35-A27C82B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76" y="1002569"/>
            <a:ext cx="10515600" cy="1548474"/>
          </a:xfrm>
        </p:spPr>
        <p:txBody>
          <a:bodyPr>
            <a:normAutofit/>
          </a:bodyPr>
          <a:lstStyle/>
          <a:p>
            <a:r>
              <a:rPr lang="en-US" sz="2000" dirty="0"/>
              <a:t>WHY THE 75IC?</a:t>
            </a:r>
            <a:br>
              <a:rPr lang="en-US" sz="2000" dirty="0"/>
            </a:br>
            <a:r>
              <a:rPr lang="en-US" sz="3100" dirty="0"/>
              <a:t>UNIQUE CAPABILITY FOR ARMY FUTURES COMMAND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18D09-382F-49EB-8E82-E1B4FAD49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456" y="4432112"/>
            <a:ext cx="3129609" cy="2270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latin typeface="Bahnschrift SemiBold SemiConden" panose="020B0604020202020204" charset="0"/>
              </a:rPr>
              <a:t>Soldiers First</a:t>
            </a:r>
          </a:p>
          <a:p>
            <a:pPr marL="0" indent="0">
              <a:buNone/>
            </a:pPr>
            <a:r>
              <a:rPr lang="en-US" sz="1700" dirty="0">
                <a:latin typeface="Bahnschrift SemiBold SemiConden" panose="020B0604020202020204" charset="0"/>
              </a:rPr>
              <a:t>75IC members are part of the </a:t>
            </a:r>
            <a:r>
              <a:rPr lang="en-US" sz="1700" b="1" dirty="0">
                <a:latin typeface="Bahnschrift SemiBold SemiConden" panose="020B0604020202020204" charset="0"/>
              </a:rPr>
              <a:t>total force</a:t>
            </a:r>
            <a:r>
              <a:rPr lang="en-US" sz="1700" dirty="0">
                <a:latin typeface="Bahnschrift SemiBold SemiConden" panose="020B0604020202020204" charset="0"/>
              </a:rPr>
              <a:t>, with many unit members having deployed multiple times in support of OIF/OEF.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3E94A8-4DAE-48CB-812C-58C1DDF70F39}"/>
              </a:ext>
            </a:extLst>
          </p:cNvPr>
          <p:cNvSpPr txBox="1">
            <a:spLocks/>
          </p:cNvSpPr>
          <p:nvPr/>
        </p:nvSpPr>
        <p:spPr>
          <a:xfrm>
            <a:off x="4132097" y="4432112"/>
            <a:ext cx="3365111" cy="255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>
                <a:latin typeface="Bahnschrift SemiBold SemiConden" panose="020B0604020202020204" charset="0"/>
              </a:rPr>
              <a:t>Citizens Always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latin typeface="Bahnschrift SemiBold SemiConden" panose="020B0604020202020204" charset="0"/>
              </a:rPr>
              <a:t>75IC members provide an </a:t>
            </a:r>
            <a:r>
              <a:rPr lang="en-US" sz="1700" b="1" dirty="0">
                <a:latin typeface="Bahnschrift SemiBold SemiConden" panose="020B0604020202020204" charset="0"/>
              </a:rPr>
              <a:t>enduring</a:t>
            </a:r>
            <a:r>
              <a:rPr lang="en-US" sz="1700" dirty="0">
                <a:latin typeface="Bahnschrift SemiBold SemiConden" panose="020B0604020202020204" charset="0"/>
              </a:rPr>
              <a:t> relationship with the civilian innovation community, with unit members able to provide value through their longstanding civilian careers, contacts, and capabilities.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6B1A12-184E-47ED-AAAC-2FA1B163FFB2}"/>
              </a:ext>
            </a:extLst>
          </p:cNvPr>
          <p:cNvSpPr txBox="1">
            <a:spLocks/>
          </p:cNvSpPr>
          <p:nvPr/>
        </p:nvSpPr>
        <p:spPr>
          <a:xfrm>
            <a:off x="7623308" y="4432112"/>
            <a:ext cx="3914206" cy="2063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>
                <a:latin typeface="Bahnschrift SemiBold SemiConden" panose="020B0604020202020204" charset="0"/>
              </a:rPr>
              <a:t>Innovators Immediately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latin typeface="Bahnschrift SemiBold SemiConden" panose="020B0604020202020204" charset="0"/>
              </a:rPr>
              <a:t>75IC members provide the US Army with </a:t>
            </a:r>
            <a:r>
              <a:rPr lang="en-US" sz="1700" b="1" dirty="0">
                <a:latin typeface="Bahnschrift SemiBold SemiConden" panose="020B0604020202020204" charset="0"/>
              </a:rPr>
              <a:t>instant access </a:t>
            </a:r>
            <a:r>
              <a:rPr lang="en-US" sz="1700" dirty="0">
                <a:latin typeface="Bahnschrift SemiBold SemiConden" panose="020B0604020202020204" charset="0"/>
              </a:rPr>
              <a:t>to elusive civilian-honed knowledge, skills, abilities, and networks across a wide </a:t>
            </a:r>
            <a:r>
              <a:rPr lang="en-US" sz="1700" b="1" dirty="0">
                <a:latin typeface="Bahnschrift SemiBold SemiConden" panose="020B0604020202020204" charset="0"/>
              </a:rPr>
              <a:t>geographic footprint </a:t>
            </a:r>
            <a:r>
              <a:rPr lang="en-US" sz="1700" dirty="0">
                <a:latin typeface="Bahnschrift SemiBold SemiConden" panose="020B0604020202020204" charset="0"/>
              </a:rPr>
              <a:t>and a myriad of </a:t>
            </a:r>
            <a:r>
              <a:rPr lang="en-US" sz="1700" b="1" dirty="0">
                <a:latin typeface="Bahnschrift SemiBold SemiConden" panose="020B0604020202020204" charset="0"/>
              </a:rPr>
              <a:t>functional areas</a:t>
            </a:r>
            <a:r>
              <a:rPr lang="en-US" sz="1700" dirty="0">
                <a:latin typeface="Bahnschrift SemiBold SemiConden" panose="020B0604020202020204" charset="0"/>
              </a:rPr>
              <a:t>. </a:t>
            </a:r>
            <a:endParaRPr lang="en-US" dirty="0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B25C3F96-0223-4D63-AF52-EFDE598D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52" y="2656941"/>
            <a:ext cx="1159038" cy="15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american flag city">
            <a:extLst>
              <a:ext uri="{FF2B5EF4-FFF2-40B4-BE49-F238E27FC236}">
                <a16:creationId xmlns:a16="http://schemas.microsoft.com/office/drawing/2014/main" id="{FB76FF48-4A9A-4085-9361-00E403861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t="27590" b="11683"/>
          <a:stretch/>
        </p:blipFill>
        <p:spPr bwMode="auto">
          <a:xfrm>
            <a:off x="4707612" y="2677722"/>
            <a:ext cx="1513621" cy="15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0B505650-68CE-48CF-96B3-4D258249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16" y="2481958"/>
            <a:ext cx="2988756" cy="186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7975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7442" y="1532083"/>
            <a:ext cx="10082778" cy="3361130"/>
            <a:chOff x="781717" y="1329484"/>
            <a:chExt cx="10082778" cy="3361130"/>
          </a:xfrm>
        </p:grpSpPr>
        <p:sp>
          <p:nvSpPr>
            <p:cNvPr id="5" name="Rectangle 4"/>
            <p:cNvSpPr/>
            <p:nvPr/>
          </p:nvSpPr>
          <p:spPr>
            <a:xfrm>
              <a:off x="5468584" y="1606483"/>
              <a:ext cx="741615" cy="46205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ARIC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68624" y="2703474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Boston Group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492837" y="2703475"/>
              <a:ext cx="741615" cy="46205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IAAG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(Austin)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51681" y="2703476"/>
              <a:ext cx="741615" cy="46205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SPT GRP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(APG)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725651" y="2703473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Mountain View Group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47136" y="2703474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Austin Group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84572" y="1329484"/>
              <a:ext cx="509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XX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87262" y="2415988"/>
              <a:ext cx="4704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III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25520" y="2416743"/>
              <a:ext cx="4704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III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62633" y="2421073"/>
              <a:ext cx="347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III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36929" y="2416743"/>
              <a:ext cx="362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III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15444" y="2416743"/>
              <a:ext cx="3526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III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04161" y="3436533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CCDC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04161" y="401490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ASA (ALT)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27324" y="3451448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FTAC</a:t>
              </a:r>
            </a:p>
          </p:txBody>
        </p:sp>
        <p:cxnSp>
          <p:nvCxnSpPr>
            <p:cNvPr id="21" name="Elbow Connector 20"/>
            <p:cNvCxnSpPr>
              <a:stCxn id="9" idx="2"/>
              <a:endCxn id="18" idx="3"/>
            </p:cNvCxnSpPr>
            <p:nvPr/>
          </p:nvCxnSpPr>
          <p:spPr>
            <a:xfrm rot="5400000">
              <a:off x="1783118" y="3228187"/>
              <a:ext cx="502031" cy="376713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9" idx="2"/>
              <a:endCxn id="19" idx="3"/>
            </p:cNvCxnSpPr>
            <p:nvPr/>
          </p:nvCxnSpPr>
          <p:spPr>
            <a:xfrm rot="5400000">
              <a:off x="1493930" y="3517375"/>
              <a:ext cx="1080407" cy="376713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8" idx="2"/>
              <a:endCxn id="20" idx="3"/>
            </p:cNvCxnSpPr>
            <p:nvPr/>
          </p:nvCxnSpPr>
          <p:spPr>
            <a:xfrm rot="5400000">
              <a:off x="3457819" y="3276647"/>
              <a:ext cx="516947" cy="294706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8972132" y="2692987"/>
              <a:ext cx="741615" cy="46205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HHD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47140" y="2405505"/>
              <a:ext cx="1915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</a:t>
              </a:r>
            </a:p>
          </p:txBody>
        </p:sp>
        <p:cxnSp>
          <p:nvCxnSpPr>
            <p:cNvPr id="26" name="Elbow Connector 25"/>
            <p:cNvCxnSpPr>
              <a:stCxn id="5" idx="2"/>
              <a:endCxn id="25" idx="0"/>
            </p:cNvCxnSpPr>
            <p:nvPr/>
          </p:nvCxnSpPr>
          <p:spPr>
            <a:xfrm rot="16200000" flipH="1">
              <a:off x="7422680" y="485246"/>
              <a:ext cx="336970" cy="350354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5" idx="2"/>
              <a:endCxn id="17" idx="0"/>
            </p:cNvCxnSpPr>
            <p:nvPr/>
          </p:nvCxnSpPr>
          <p:spPr>
            <a:xfrm rot="16200000" flipH="1">
              <a:off x="6791484" y="1116442"/>
              <a:ext cx="348208" cy="2252393"/>
            </a:xfrm>
            <a:prstGeom prst="bentConnector3">
              <a:avLst>
                <a:gd name="adj1" fmla="val 4752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5" idx="2"/>
              <a:endCxn id="16" idx="0"/>
            </p:cNvCxnSpPr>
            <p:nvPr/>
          </p:nvCxnSpPr>
          <p:spPr>
            <a:xfrm rot="16200000" flipH="1">
              <a:off x="6104563" y="1803363"/>
              <a:ext cx="348208" cy="878551"/>
            </a:xfrm>
            <a:prstGeom prst="bentConnector3">
              <a:avLst>
                <a:gd name="adj1" fmla="val 4867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5" idx="2"/>
              <a:endCxn id="15" idx="0"/>
            </p:cNvCxnSpPr>
            <p:nvPr/>
          </p:nvCxnSpPr>
          <p:spPr>
            <a:xfrm rot="5400000">
              <a:off x="5411694" y="1993375"/>
              <a:ext cx="352538" cy="502859"/>
            </a:xfrm>
            <a:prstGeom prst="bentConnector3">
              <a:avLst>
                <a:gd name="adj1" fmla="val 4759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5" idx="2"/>
              <a:endCxn id="14" idx="0"/>
            </p:cNvCxnSpPr>
            <p:nvPr/>
          </p:nvCxnSpPr>
          <p:spPr>
            <a:xfrm rot="5400000">
              <a:off x="4675965" y="1253316"/>
              <a:ext cx="348208" cy="1978646"/>
            </a:xfrm>
            <a:prstGeom prst="bentConnector3">
              <a:avLst>
                <a:gd name="adj1" fmla="val 4871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5" idx="2"/>
              <a:endCxn id="13" idx="0"/>
            </p:cNvCxnSpPr>
            <p:nvPr/>
          </p:nvCxnSpPr>
          <p:spPr>
            <a:xfrm rot="5400000">
              <a:off x="3857214" y="433809"/>
              <a:ext cx="347453" cy="3616904"/>
            </a:xfrm>
            <a:prstGeom prst="bentConnector3">
              <a:avLst>
                <a:gd name="adj1" fmla="val 4858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4975688" y="3465971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28088" y="3618371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280488" y="3770771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32888" y="3923171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585288" y="4075571"/>
              <a:ext cx="741615" cy="46205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INNOV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347207" y="348127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499607" y="363367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652007" y="378607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804407" y="393847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56807" y="4090879"/>
              <a:ext cx="741615" cy="46205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INNOV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775654" y="348127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928054" y="363367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080454" y="378607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232854" y="3938479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85254" y="4090879"/>
              <a:ext cx="741615" cy="46205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INNOV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DET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2"/>
            <a:srcRect l="9836" t="8278" r="9582" b="8942"/>
            <a:stretch/>
          </p:blipFill>
          <p:spPr>
            <a:xfrm>
              <a:off x="1543753" y="2507386"/>
              <a:ext cx="487404" cy="25462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"/>
            <a:srcRect l="9836" t="8278" r="9582" b="8942"/>
            <a:stretch/>
          </p:blipFill>
          <p:spPr>
            <a:xfrm>
              <a:off x="3205455" y="2507386"/>
              <a:ext cx="487404" cy="25462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"/>
            <a:srcRect l="9836" t="8278" r="9582" b="8942"/>
            <a:stretch/>
          </p:blipFill>
          <p:spPr>
            <a:xfrm>
              <a:off x="4666552" y="2507386"/>
              <a:ext cx="487404" cy="25462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2"/>
            <a:srcRect l="9836" t="8278" r="9582" b="8942"/>
            <a:stretch/>
          </p:blipFill>
          <p:spPr>
            <a:xfrm>
              <a:off x="6034965" y="2507386"/>
              <a:ext cx="487404" cy="25462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/>
            <a:srcRect l="9836" t="8278" r="9582" b="8942"/>
            <a:stretch/>
          </p:blipFill>
          <p:spPr>
            <a:xfrm>
              <a:off x="7416303" y="2507386"/>
              <a:ext cx="487404" cy="25462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5194" y="2446881"/>
              <a:ext cx="347508" cy="37563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6394" y="1340908"/>
              <a:ext cx="236090" cy="372773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2633" y="1409270"/>
              <a:ext cx="507628" cy="23604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0583" y="2448312"/>
              <a:ext cx="236090" cy="372773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2640" y="2444581"/>
              <a:ext cx="242213" cy="380234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2832922" y="4027185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Portfolios</a:t>
              </a:r>
            </a:p>
          </p:txBody>
        </p:sp>
        <p:cxnSp>
          <p:nvCxnSpPr>
            <p:cNvPr id="61" name="Elbow Connector 60"/>
            <p:cNvCxnSpPr>
              <a:stCxn id="8" idx="2"/>
              <a:endCxn id="60" idx="3"/>
            </p:cNvCxnSpPr>
            <p:nvPr/>
          </p:nvCxnSpPr>
          <p:spPr>
            <a:xfrm rot="5400000">
              <a:off x="3172749" y="3567315"/>
              <a:ext cx="1092684" cy="289108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89" b="100000" l="16889" r="8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0951" y="2477991"/>
              <a:ext cx="319118" cy="378025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10122880" y="2703450"/>
              <a:ext cx="741615" cy="4620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Staff</a:t>
              </a:r>
            </a:p>
          </p:txBody>
        </p:sp>
        <p:cxnSp>
          <p:nvCxnSpPr>
            <p:cNvPr id="64" name="Elbow Connector 63"/>
            <p:cNvCxnSpPr>
              <a:stCxn id="5" idx="2"/>
              <a:endCxn id="63" idx="0"/>
            </p:cNvCxnSpPr>
            <p:nvPr/>
          </p:nvCxnSpPr>
          <p:spPr>
            <a:xfrm rot="16200000" flipH="1">
              <a:off x="7849083" y="58844"/>
              <a:ext cx="634915" cy="4654296"/>
            </a:xfrm>
            <a:prstGeom prst="bentConnector3">
              <a:avLst>
                <a:gd name="adj1" fmla="val 2657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89" b="100000" l="16889" r="8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7714" y="4312589"/>
              <a:ext cx="319118" cy="37802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89" b="100000" l="16889" r="8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73814" y="4312589"/>
              <a:ext cx="319118" cy="37802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89" b="100000" l="16889" r="8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59075" y="4312589"/>
              <a:ext cx="319118" cy="37802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8275" t="26287" r="26741" b="26353"/>
            <a:stretch/>
          </p:blipFill>
          <p:spPr>
            <a:xfrm>
              <a:off x="5453489" y="4320777"/>
              <a:ext cx="343496" cy="36164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9"/>
            <a:srcRect l="28275" t="26287" r="26741" b="26353"/>
            <a:stretch/>
          </p:blipFill>
          <p:spPr>
            <a:xfrm>
              <a:off x="8219167" y="4320777"/>
              <a:ext cx="343496" cy="36164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9"/>
            <a:srcRect l="28275" t="26287" r="26741" b="26353"/>
            <a:stretch/>
          </p:blipFill>
          <p:spPr>
            <a:xfrm>
              <a:off x="6822145" y="4320777"/>
              <a:ext cx="343496" cy="361648"/>
            </a:xfrm>
            <a:prstGeom prst="rect">
              <a:avLst/>
            </a:prstGeom>
          </p:spPr>
        </p:pic>
        <p:cxnSp>
          <p:nvCxnSpPr>
            <p:cNvPr id="71" name="Straight Connector 70"/>
            <p:cNvCxnSpPr/>
            <p:nvPr/>
          </p:nvCxnSpPr>
          <p:spPr>
            <a:xfrm>
              <a:off x="8091785" y="3165502"/>
              <a:ext cx="0" cy="2951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713824" y="3170842"/>
              <a:ext cx="0" cy="2951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344771" y="3141404"/>
              <a:ext cx="0" cy="2951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2"/>
            <a:srcRect l="9836" t="8278" r="9582" b="8942"/>
            <a:stretch/>
          </p:blipFill>
          <p:spPr>
            <a:xfrm>
              <a:off x="781717" y="3913500"/>
              <a:ext cx="487404" cy="25462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2"/>
            <a:srcRect l="9836" t="8278" r="9582" b="8942"/>
            <a:stretch/>
          </p:blipFill>
          <p:spPr>
            <a:xfrm>
              <a:off x="797212" y="3353966"/>
              <a:ext cx="487404" cy="254625"/>
            </a:xfrm>
            <a:prstGeom prst="rect">
              <a:avLst/>
            </a:prstGeom>
          </p:spPr>
        </p:pic>
      </p:grpSp>
      <p:sp>
        <p:nvSpPr>
          <p:cNvPr id="82" name="Rectangle 81"/>
          <p:cNvSpPr/>
          <p:nvPr/>
        </p:nvSpPr>
        <p:spPr>
          <a:xfrm>
            <a:off x="682718" y="5663633"/>
            <a:ext cx="741615" cy="46205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CMD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Billet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A7F96B21-662D-4377-9B35-A27C82B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04" y="1078564"/>
            <a:ext cx="5221880" cy="907039"/>
          </a:xfrm>
        </p:spPr>
        <p:txBody>
          <a:bodyPr>
            <a:normAutofit/>
          </a:bodyPr>
          <a:lstStyle/>
          <a:p>
            <a:r>
              <a:rPr lang="en-US" sz="3100" dirty="0"/>
              <a:t>Task Organization – Phase I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01018D09-382F-49EB-8E82-E1B4FAD49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172" y="4952509"/>
            <a:ext cx="1198815" cy="1592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Bahnschrift SemiBold SemiConden" panose="020B0604020202020204" charset="0"/>
              </a:rPr>
              <a:t>New York City</a:t>
            </a:r>
          </a:p>
          <a:p>
            <a:pPr marL="0" indent="0">
              <a:buNone/>
            </a:pPr>
            <a:r>
              <a:rPr lang="en-US" sz="1200" dirty="0">
                <a:latin typeface="Bahnschrift SemiBold SemiConden" panose="020B0604020202020204" charset="0"/>
              </a:rPr>
              <a:t>Philadelphia</a:t>
            </a:r>
          </a:p>
          <a:p>
            <a:pPr marL="0" indent="0">
              <a:buNone/>
            </a:pPr>
            <a:r>
              <a:rPr lang="en-US" sz="1200" dirty="0">
                <a:latin typeface="Bahnschrift SemiBold SemiConden" panose="020B0604020202020204" charset="0"/>
              </a:rPr>
              <a:t>Washington DC</a:t>
            </a:r>
          </a:p>
          <a:p>
            <a:pPr marL="0" indent="0">
              <a:buNone/>
            </a:pPr>
            <a:r>
              <a:rPr lang="en-US" sz="1200" dirty="0">
                <a:latin typeface="Bahnschrift SemiBold SemiConden" panose="020B0604020202020204" charset="0"/>
              </a:rPr>
              <a:t>Atlanta</a:t>
            </a:r>
          </a:p>
          <a:p>
            <a:pPr marL="0" indent="0">
              <a:buNone/>
            </a:pPr>
            <a:r>
              <a:rPr lang="en-US" sz="1200" dirty="0">
                <a:latin typeface="Bahnschrift SemiBold SemiConden" panose="020B0604020202020204" charset="0"/>
              </a:rPr>
              <a:t>Orlando</a:t>
            </a:r>
            <a:endParaRPr lang="en-US" sz="1800" dirty="0"/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01018D09-382F-49EB-8E82-E1B4FAD49C45}"/>
              </a:ext>
            </a:extLst>
          </p:cNvPr>
          <p:cNvSpPr txBox="1">
            <a:spLocks/>
          </p:cNvSpPr>
          <p:nvPr/>
        </p:nvSpPr>
        <p:spPr>
          <a:xfrm>
            <a:off x="6879939" y="4952509"/>
            <a:ext cx="1198815" cy="1592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Dallas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Chicago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Huntsville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Detroit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Minneapolis</a:t>
            </a:r>
            <a:endParaRPr lang="en-US" sz="1800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01018D09-382F-49EB-8E82-E1B4FAD49C45}"/>
              </a:ext>
            </a:extLst>
          </p:cNvPr>
          <p:cNvSpPr txBox="1">
            <a:spLocks/>
          </p:cNvSpPr>
          <p:nvPr/>
        </p:nvSpPr>
        <p:spPr>
          <a:xfrm>
            <a:off x="8308386" y="4952509"/>
            <a:ext cx="1198815" cy="1592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Berkley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Los Angeles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Denver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Phoenix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Bahnschrift SemiBold SemiConden" panose="020B0604020202020204" charset="0"/>
              </a:rPr>
              <a:t>Seattle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77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Great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7" y="1831632"/>
            <a:ext cx="11477106" cy="40500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Experts in a Critical Area (DOTMLPF)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Self-starters, Innovators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Group Catalysts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Genuinely Care about and Like People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711" y="1108004"/>
            <a:ext cx="1161565" cy="9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BB534-F1D1-4F11-B8A5-4DD385909ABF}"/>
              </a:ext>
            </a:extLst>
          </p:cNvPr>
          <p:cNvSpPr/>
          <p:nvPr/>
        </p:nvSpPr>
        <p:spPr>
          <a:xfrm>
            <a:off x="0" y="5553075"/>
            <a:ext cx="12192000" cy="1304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People first, and winning matters!</a:t>
            </a:r>
          </a:p>
        </p:txBody>
      </p:sp>
    </p:spTree>
    <p:extLst>
      <p:ext uri="{BB962C8B-B14F-4D97-AF65-F5344CB8AC3E}">
        <p14:creationId xmlns:p14="http://schemas.microsoft.com/office/powerpoint/2010/main" val="32675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141" y="5485153"/>
            <a:ext cx="2843211" cy="112366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3" y="5485153"/>
            <a:ext cx="2268610" cy="11577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277" y="2137543"/>
            <a:ext cx="2817673" cy="104279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271" y="1844812"/>
            <a:ext cx="2762341" cy="104705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56" y="1268257"/>
            <a:ext cx="4000925" cy="112366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128" y="4279878"/>
            <a:ext cx="2677215" cy="104279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374" y="3042559"/>
            <a:ext cx="2915568" cy="116197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8842" y="2989429"/>
            <a:ext cx="2528244" cy="104705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9624" y="3790538"/>
            <a:ext cx="3698728" cy="11066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8390" y="1081989"/>
            <a:ext cx="3004950" cy="11577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52587" y="5470722"/>
            <a:ext cx="3335974" cy="1186576"/>
            <a:chOff x="5266887" y="5368561"/>
            <a:chExt cx="3335974" cy="11865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95DC7C-31AA-4BF0-8625-06B61BB1F6E1}"/>
                </a:ext>
              </a:extLst>
            </p:cNvPr>
            <p:cNvSpPr txBox="1"/>
            <p:nvPr/>
          </p:nvSpPr>
          <p:spPr>
            <a:xfrm>
              <a:off x="6349799" y="5485153"/>
              <a:ext cx="22530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 Belmont Miller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 Operations SME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MA, U of Colorado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75IC Chief of Analysis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/>
            <a:srcRect l="1059" r="79991" b="35715"/>
            <a:stretch/>
          </p:blipFill>
          <p:spPr>
            <a:xfrm>
              <a:off x="5266887" y="5368561"/>
              <a:ext cx="1082912" cy="1186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380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186" y="1060450"/>
            <a:ext cx="8229600" cy="990600"/>
          </a:xfrm>
        </p:spPr>
        <p:txBody>
          <a:bodyPr/>
          <a:lstStyle/>
          <a:p>
            <a:r>
              <a:rPr lang="en-US" dirty="0"/>
              <a:t>75IC Envisioned End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7196" y="2056598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A Highly Functioning, Learning Organization that makes significant, positive contributions to the Army and to the DoD: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Demonstrably preventing strategic surprise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Enabling the Nation to maintain asymmetric advantages</a:t>
            </a:r>
          </a:p>
          <a:p>
            <a:r>
              <a:rPr lang="en-US" dirty="0">
                <a:latin typeface="Palatino Linotype" panose="02040502050505030304" pitchFamily="18" charset="0"/>
              </a:rPr>
              <a:t>An organization that People fight to come to and leave reluctantly</a:t>
            </a:r>
          </a:p>
          <a:p>
            <a:r>
              <a:rPr lang="en-US" dirty="0">
                <a:latin typeface="Palatino Linotype" panose="02040502050505030304" pitchFamily="18" charset="0"/>
              </a:rPr>
              <a:t>An organization with a great reputation that is well respected for its value-added to the Army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321" y="1121082"/>
            <a:ext cx="1060450" cy="86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7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533400"/>
          </a:xfrm>
        </p:spPr>
        <p:txBody>
          <a:bodyPr/>
          <a:lstStyle/>
          <a:p>
            <a:r>
              <a:rPr lang="en-US" dirty="0"/>
              <a:t>Command Principles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572250" y="1066800"/>
            <a:ext cx="42672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i="1" dirty="0">
                <a:solidFill>
                  <a:prstClr val="black"/>
                </a:solidFill>
                <a:latin typeface="Calibri"/>
              </a:rPr>
              <a:t>Petersen Principle</a:t>
            </a:r>
            <a:r>
              <a:rPr lang="en-US" altLang="en-US" sz="28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altLang="en-US" sz="2000" dirty="0">
                <a:solidFill>
                  <a:prstClr val="black"/>
                </a:solidFill>
                <a:latin typeface="Calibri"/>
              </a:rPr>
              <a:t>create an environment where others legitimately want to work with you</a:t>
            </a:r>
          </a:p>
          <a:p>
            <a:pPr lvl="1"/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Visualize the positive</a:t>
            </a:r>
          </a:p>
          <a:p>
            <a:pPr lvl="1"/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Units and bases are families</a:t>
            </a:r>
          </a:p>
          <a:p>
            <a:pPr lvl="1"/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Physical and mental fun</a:t>
            </a:r>
          </a:p>
          <a:p>
            <a:pPr lvl="1"/>
            <a:endParaRPr lang="en-US" altLang="en-US" sz="600" dirty="0">
              <a:solidFill>
                <a:prstClr val="black"/>
              </a:solidFill>
              <a:latin typeface="Calibri"/>
            </a:endParaRPr>
          </a:p>
          <a:p>
            <a:r>
              <a:rPr lang="en-US" altLang="en-US" sz="2800" b="1" i="1" dirty="0">
                <a:solidFill>
                  <a:prstClr val="black"/>
                </a:solidFill>
                <a:latin typeface="Calibri"/>
              </a:rPr>
              <a:t>Staats Principle</a:t>
            </a:r>
            <a:r>
              <a:rPr lang="en-US" altLang="en-US" sz="28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altLang="en-US" sz="2000" dirty="0">
                <a:solidFill>
                  <a:prstClr val="black"/>
                </a:solidFill>
                <a:latin typeface="Calibri"/>
              </a:rPr>
              <a:t>reward people for jobs well-done.</a:t>
            </a:r>
          </a:p>
          <a:p>
            <a:pPr lvl="1"/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Use frequent random rewards</a:t>
            </a:r>
          </a:p>
          <a:p>
            <a:pPr lvl="1"/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Surprise those around you with positive reinforcement</a:t>
            </a:r>
          </a:p>
          <a:p>
            <a:endParaRPr lang="en-US" alt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04925" y="1066800"/>
            <a:ext cx="426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800" b="1" i="1" dirty="0">
                <a:solidFill>
                  <a:prstClr val="black"/>
                </a:solidFill>
                <a:latin typeface="Calibri"/>
              </a:rPr>
              <a:t>Perrin Principle: </a:t>
            </a:r>
            <a:r>
              <a:rPr lang="en-US" altLang="en-US" sz="2000" dirty="0">
                <a:solidFill>
                  <a:prstClr val="black"/>
                </a:solidFill>
                <a:latin typeface="Calibri"/>
              </a:rPr>
              <a:t>be tactically and technically proficient.</a:t>
            </a:r>
          </a:p>
          <a:p>
            <a:pPr lvl="1" fontAlgn="base"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Physically and Mentally Able</a:t>
            </a:r>
          </a:p>
          <a:p>
            <a:pPr lvl="1" fontAlgn="base"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Reliability &amp; Credibility</a:t>
            </a:r>
          </a:p>
          <a:p>
            <a:pPr lvl="1" fontAlgn="base"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Fully proficient in Army doctrine</a:t>
            </a:r>
          </a:p>
          <a:p>
            <a:pPr lvl="1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100" b="1" i="1" dirty="0">
              <a:solidFill>
                <a:prstClr val="black"/>
              </a:solidFill>
              <a:latin typeface="Calibri"/>
            </a:endParaRPr>
          </a:p>
          <a:p>
            <a:pPr fontAlgn="base"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800" b="1" i="1" dirty="0">
                <a:solidFill>
                  <a:prstClr val="black"/>
                </a:solidFill>
                <a:latin typeface="Calibri"/>
              </a:rPr>
              <a:t>Stafford Principle: </a:t>
            </a:r>
            <a:r>
              <a:rPr lang="en-US" altLang="en-US" sz="2000" dirty="0">
                <a:solidFill>
                  <a:prstClr val="black"/>
                </a:solidFill>
                <a:latin typeface="Calibri"/>
              </a:rPr>
              <a:t>be value-added; look for the solution that is needed, not the same as the one assigned.</a:t>
            </a:r>
          </a:p>
          <a:p>
            <a:pPr lvl="1" fontAlgn="base"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Apply your personal genius</a:t>
            </a:r>
          </a:p>
          <a:p>
            <a:pPr lvl="1" fontAlgn="base"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Challenge assumptions &amp; constraints</a:t>
            </a:r>
          </a:p>
          <a:p>
            <a:pPr lvl="1" fontAlgn="base"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Ask the right questions</a:t>
            </a:r>
          </a:p>
          <a:p>
            <a:pPr lvl="1" fontAlgn="base"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Be creative</a:t>
            </a:r>
          </a:p>
          <a:p>
            <a:pPr lvl="1" fontAlgn="base"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Take reasonable risks</a:t>
            </a:r>
          </a:p>
        </p:txBody>
      </p:sp>
    </p:spTree>
    <p:extLst>
      <p:ext uri="{BB962C8B-B14F-4D97-AF65-F5344CB8AC3E}">
        <p14:creationId xmlns:p14="http://schemas.microsoft.com/office/powerpoint/2010/main" val="19402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Layout 3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bca9963e-9704-4fd7-85d3-76d4371ac65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AA389B9265F74189B2D744D06DE61F" ma:contentTypeVersion="18" ma:contentTypeDescription="Create a new document." ma:contentTypeScope="" ma:versionID="5140e1eaca0519cdc1489afe6db7f3a4">
  <xsd:schema xmlns:xsd="http://www.w3.org/2001/XMLSchema" xmlns:xs="http://www.w3.org/2001/XMLSchema" xmlns:p="http://schemas.microsoft.com/office/2006/metadata/properties" xmlns:ns2="bca9963e-9704-4fd7-85d3-76d4371ac65a" targetNamespace="http://schemas.microsoft.com/office/2006/metadata/properties" ma:root="true" ma:fieldsID="8e926b30b062101142643bb009c7f1e5" ns2:_="">
    <xsd:import namespace="bca9963e-9704-4fd7-85d3-76d4371ac65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9963e-9704-4fd7-85d3-76d4371ac65a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8C49DA8A-1EB9-491C-8BC9-F3CEEAE02573}">
  <ds:schemaRefs>
    <ds:schemaRef ds:uri="http://purl.org/dc/terms/"/>
    <ds:schemaRef ds:uri="http://schemas.microsoft.com/office/2006/documentManagement/types"/>
    <ds:schemaRef ds:uri="http://purl.org/dc/elements/1.1/"/>
    <ds:schemaRef ds:uri="bca9963e-9704-4fd7-85d3-76d4371ac65a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A00B25-E2C4-4A5A-A93C-DBC5B9C8DF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9963e-9704-4fd7-85d3-76d4371ac6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1366CB-423F-4F78-8A9D-11586331F61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69B18F5-5B90-4AC4-85F0-235A3B3B23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4819</TotalTime>
  <Words>728</Words>
  <Application>Microsoft Office PowerPoint</Application>
  <PresentationFormat>Widescreen</PresentationFormat>
  <Paragraphs>156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Avenir Next Medium</vt:lpstr>
      <vt:lpstr>Avenir Next</vt:lpstr>
      <vt:lpstr>Arial</vt:lpstr>
      <vt:lpstr>Calibri Light</vt:lpstr>
      <vt:lpstr>Bahnschrift Light</vt:lpstr>
      <vt:lpstr>Bahnschrift SemiBold SemiConden</vt:lpstr>
      <vt:lpstr>Helvetica</vt:lpstr>
      <vt:lpstr>Cambria Math</vt:lpstr>
      <vt:lpstr>Arial Black</vt:lpstr>
      <vt:lpstr>DIN Alternate</vt:lpstr>
      <vt:lpstr>Palatino Linotype</vt:lpstr>
      <vt:lpstr>Bahnschrift SemiBold</vt:lpstr>
      <vt:lpstr>Bahnschrift</vt:lpstr>
      <vt:lpstr>Calibri</vt:lpstr>
      <vt:lpstr>DIN Condensed</vt:lpstr>
      <vt:lpstr>Office Theme</vt:lpstr>
      <vt:lpstr>New_Template7</vt:lpstr>
      <vt:lpstr>Layout 3 - Blank</vt:lpstr>
      <vt:lpstr>1_Office Theme</vt:lpstr>
      <vt:lpstr>75TH INNOVATION COMMAND</vt:lpstr>
      <vt:lpstr>75IC Goals for HoH</vt:lpstr>
      <vt:lpstr>The Key Words for the 75IC are “Bridging” &amp; “Synergy”</vt:lpstr>
      <vt:lpstr>WHY THE 75IC? UNIQUE CAPABILITY FOR ARMY FUTURES COMMAND</vt:lpstr>
      <vt:lpstr>Task Organization – Phase I</vt:lpstr>
      <vt:lpstr>Selecting Great People</vt:lpstr>
      <vt:lpstr>PowerPoint Presentation</vt:lpstr>
      <vt:lpstr>75IC Envisioned End State</vt:lpstr>
      <vt:lpstr>Command Principles</vt:lpstr>
      <vt:lpstr>A Word on Innovation …</vt:lpstr>
      <vt:lpstr>GEOGRAPHICALLY DISTRIBUTED  “TECH SCOUT” TEAMS </vt:lpstr>
      <vt:lpstr>PowerPoint Presentation</vt:lpstr>
      <vt:lpstr>“Things we are proud of …”</vt:lpstr>
      <vt:lpstr>PowerPoint Presentation</vt:lpstr>
      <vt:lpstr>PowerPoint Presentation</vt:lpstr>
      <vt:lpstr>PowerPoint Presentation</vt:lpstr>
      <vt:lpstr>Backup</vt:lpstr>
      <vt:lpstr>Reserve soldiers are in every sector and industry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fhoang.sa</dc:creator>
  <cp:lastModifiedBy>Rich Staats</cp:lastModifiedBy>
  <cp:revision>169</cp:revision>
  <cp:lastPrinted>2019-01-22T14:02:37Z</cp:lastPrinted>
  <dcterms:created xsi:type="dcterms:W3CDTF">2018-12-06T03:12:39Z</dcterms:created>
  <dcterms:modified xsi:type="dcterms:W3CDTF">2020-07-20T13:18:25Z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0x01010036AA389B9265F74189B2D744D06DE61F</vt:lpwstr>
  </property>
</Properties>
</file>